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grandir" panose="020B0604020202020204" charset="0"/>
      <p:regular r:id="rId14"/>
    </p:embeddedFont>
    <p:embeddedFont>
      <p:font typeface="Agrandir Bold" panose="020B0604020202020204" charset="0"/>
      <p:regular r:id="rId15"/>
    </p:embeddedFont>
    <p:embeddedFont>
      <p:font typeface="Agrandir Bold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4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1987" y="-1608513"/>
            <a:ext cx="13504025" cy="13504025"/>
          </a:xfrm>
          <a:custGeom>
            <a:avLst/>
            <a:gdLst/>
            <a:ahLst/>
            <a:cxnLst/>
            <a:rect l="l" t="t" r="r" b="b"/>
            <a:pathLst>
              <a:path w="13504025" h="13504025">
                <a:moveTo>
                  <a:pt x="0" y="0"/>
                </a:moveTo>
                <a:lnTo>
                  <a:pt x="13504026" y="0"/>
                </a:lnTo>
                <a:lnTo>
                  <a:pt x="13504026" y="13504026"/>
                </a:lnTo>
                <a:lnTo>
                  <a:pt x="0" y="13504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515333" y="251992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1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1" y="10035008"/>
                </a:lnTo>
                <a:lnTo>
                  <a:pt x="9980271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2908006" y="1499167"/>
            <a:ext cx="7248909" cy="7288666"/>
          </a:xfrm>
          <a:custGeom>
            <a:avLst/>
            <a:gdLst/>
            <a:ahLst/>
            <a:cxnLst/>
            <a:rect l="l" t="t" r="r" b="b"/>
            <a:pathLst>
              <a:path w="7248909" h="7288666">
                <a:moveTo>
                  <a:pt x="7248910" y="0"/>
                </a:moveTo>
                <a:lnTo>
                  <a:pt x="0" y="0"/>
                </a:lnTo>
                <a:lnTo>
                  <a:pt x="0" y="7288666"/>
                </a:lnTo>
                <a:lnTo>
                  <a:pt x="7248910" y="7288666"/>
                </a:lnTo>
                <a:lnTo>
                  <a:pt x="724891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4860415" y="1499167"/>
            <a:ext cx="7248909" cy="7288666"/>
          </a:xfrm>
          <a:custGeom>
            <a:avLst/>
            <a:gdLst/>
            <a:ahLst/>
            <a:cxnLst/>
            <a:rect l="l" t="t" r="r" b="b"/>
            <a:pathLst>
              <a:path w="7248909" h="7288666">
                <a:moveTo>
                  <a:pt x="7248909" y="0"/>
                </a:moveTo>
                <a:lnTo>
                  <a:pt x="0" y="0"/>
                </a:lnTo>
                <a:lnTo>
                  <a:pt x="0" y="7288666"/>
                </a:lnTo>
                <a:lnTo>
                  <a:pt x="7248909" y="7288666"/>
                </a:lnTo>
                <a:lnTo>
                  <a:pt x="7248909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74437" y="6730882"/>
            <a:ext cx="3231586" cy="3231586"/>
          </a:xfrm>
          <a:custGeom>
            <a:avLst/>
            <a:gdLst/>
            <a:ahLst/>
            <a:cxnLst/>
            <a:rect l="l" t="t" r="r" b="b"/>
            <a:pathLst>
              <a:path w="3231586" h="3231586">
                <a:moveTo>
                  <a:pt x="0" y="0"/>
                </a:moveTo>
                <a:lnTo>
                  <a:pt x="3231586" y="0"/>
                </a:lnTo>
                <a:lnTo>
                  <a:pt x="3231586" y="3231586"/>
                </a:lnTo>
                <a:lnTo>
                  <a:pt x="0" y="3231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77829" y="7135723"/>
            <a:ext cx="2299569" cy="2299569"/>
          </a:xfrm>
          <a:custGeom>
            <a:avLst/>
            <a:gdLst/>
            <a:ahLst/>
            <a:cxnLst/>
            <a:rect l="l" t="t" r="r" b="b"/>
            <a:pathLst>
              <a:path w="2299569" h="2299569">
                <a:moveTo>
                  <a:pt x="0" y="0"/>
                </a:moveTo>
                <a:lnTo>
                  <a:pt x="2299569" y="0"/>
                </a:lnTo>
                <a:lnTo>
                  <a:pt x="2299569" y="2299569"/>
                </a:lnTo>
                <a:lnTo>
                  <a:pt x="0" y="2299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901131" y="670891"/>
            <a:ext cx="3208675" cy="3208675"/>
          </a:xfrm>
          <a:custGeom>
            <a:avLst/>
            <a:gdLst/>
            <a:ahLst/>
            <a:cxnLst/>
            <a:rect l="l" t="t" r="r" b="b"/>
            <a:pathLst>
              <a:path w="3208675" h="3208675">
                <a:moveTo>
                  <a:pt x="0" y="0"/>
                </a:moveTo>
                <a:lnTo>
                  <a:pt x="3208675" y="0"/>
                </a:lnTo>
                <a:lnTo>
                  <a:pt x="3208675" y="3208675"/>
                </a:lnTo>
                <a:lnTo>
                  <a:pt x="0" y="32086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H="1">
            <a:off x="3029783" y="6438994"/>
            <a:ext cx="1557385" cy="12200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2040531" y="6438994"/>
            <a:ext cx="1531382" cy="12986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8938414" y="6360325"/>
            <a:ext cx="0" cy="12986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11776136" y="3520396"/>
            <a:ext cx="1692553" cy="10802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V="1">
            <a:off x="8962799" y="3520541"/>
            <a:ext cx="27431" cy="129839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05846" y="1263611"/>
            <a:ext cx="3847873" cy="2023237"/>
          </a:xfrm>
          <a:custGeom>
            <a:avLst/>
            <a:gdLst/>
            <a:ahLst/>
            <a:cxnLst/>
            <a:rect l="l" t="t" r="r" b="b"/>
            <a:pathLst>
              <a:path w="3847873" h="2023237">
                <a:moveTo>
                  <a:pt x="0" y="0"/>
                </a:moveTo>
                <a:lnTo>
                  <a:pt x="3847873" y="0"/>
                </a:lnTo>
                <a:lnTo>
                  <a:pt x="3847873" y="2023236"/>
                </a:lnTo>
                <a:lnTo>
                  <a:pt x="0" y="2023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331142" y="1330967"/>
            <a:ext cx="5318175" cy="2548599"/>
          </a:xfrm>
          <a:custGeom>
            <a:avLst/>
            <a:gdLst/>
            <a:ahLst/>
            <a:cxnLst/>
            <a:rect l="l" t="t" r="r" b="b"/>
            <a:pathLst>
              <a:path w="5318175" h="2548599">
                <a:moveTo>
                  <a:pt x="0" y="0"/>
                </a:moveTo>
                <a:lnTo>
                  <a:pt x="5318175" y="0"/>
                </a:lnTo>
                <a:lnTo>
                  <a:pt x="5318175" y="2548599"/>
                </a:lnTo>
                <a:lnTo>
                  <a:pt x="0" y="25485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63575" y="7557633"/>
            <a:ext cx="4159282" cy="1455749"/>
          </a:xfrm>
          <a:custGeom>
            <a:avLst/>
            <a:gdLst/>
            <a:ahLst/>
            <a:cxnLst/>
            <a:rect l="l" t="t" r="r" b="b"/>
            <a:pathLst>
              <a:path w="4159282" h="1455749">
                <a:moveTo>
                  <a:pt x="0" y="0"/>
                </a:moveTo>
                <a:lnTo>
                  <a:pt x="4159282" y="0"/>
                </a:lnTo>
                <a:lnTo>
                  <a:pt x="4159282" y="1455749"/>
                </a:lnTo>
                <a:lnTo>
                  <a:pt x="0" y="1455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528609" y="4819650"/>
            <a:ext cx="10857711" cy="136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</a:t>
            </a:r>
            <a:r>
              <a:rPr lang="en-US" sz="6899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 EXPANSION</a:t>
            </a:r>
          </a:p>
        </p:txBody>
      </p:sp>
      <p:sp>
        <p:nvSpPr>
          <p:cNvPr id="18" name="AutoShape 18"/>
          <p:cNvSpPr/>
          <p:nvPr/>
        </p:nvSpPr>
        <p:spPr>
          <a:xfrm flipH="1" flipV="1">
            <a:off x="3848037" y="3227797"/>
            <a:ext cx="1478263" cy="135884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r="-3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110182" y="177638"/>
            <a:ext cx="5737222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30987" y="177638"/>
            <a:ext cx="2379195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Meet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20981" y="6783462"/>
            <a:ext cx="1874197" cy="82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Salajan David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FFDE59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575442" y="6218295"/>
            <a:ext cx="1465167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Pohl Adam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33062" y="6552940"/>
            <a:ext cx="2487160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Ghimpu Stefan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67794" y="6552940"/>
            <a:ext cx="1874197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Lusca Vlad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64699" y="6783462"/>
            <a:ext cx="1996906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Rusu Mihnea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071977" y="125996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1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1" y="10035008"/>
                </a:lnTo>
                <a:lnTo>
                  <a:pt x="99802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69164" y="278396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0" y="0"/>
                </a:moveTo>
                <a:lnTo>
                  <a:pt x="9980272" y="0"/>
                </a:lnTo>
                <a:lnTo>
                  <a:pt x="9980272" y="10035008"/>
                </a:lnTo>
                <a:lnTo>
                  <a:pt x="0" y="1003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258157" y="1610433"/>
            <a:ext cx="6011008" cy="568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3"/>
              </a:lnSpc>
              <a:spcBef>
                <a:spcPct val="0"/>
              </a:spcBef>
            </a:pPr>
            <a:r>
              <a:rPr lang="en-US" sz="777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Let's Build Safer, Smarter Roads.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04257" y="8815370"/>
            <a:ext cx="3271390" cy="328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4"/>
              </a:lnSpc>
              <a:spcBef>
                <a:spcPct val="0"/>
              </a:spcBef>
            </a:pPr>
            <a:r>
              <a:rPr lang="en-US" sz="1688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www.reallygreatsite.com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0544" y="7460986"/>
            <a:ext cx="6106913" cy="3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4"/>
              </a:lnSpc>
              <a:spcBef>
                <a:spcPct val="0"/>
              </a:spcBef>
            </a:pPr>
            <a:r>
              <a:rPr lang="en-US" sz="1988" b="1" i="1">
                <a:solidFill>
                  <a:srgbClr val="FFDE59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"Technology that clears the way for safety."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5966622" y="-564506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1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1" y="10035008"/>
                </a:lnTo>
                <a:lnTo>
                  <a:pt x="9980271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0496741" y="251992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2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2" y="10035008"/>
                </a:lnTo>
                <a:lnTo>
                  <a:pt x="9980272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144000" y="2010865"/>
            <a:ext cx="5408202" cy="6783491"/>
            <a:chOff x="0" y="0"/>
            <a:chExt cx="837872" cy="1050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7872" cy="1050940"/>
            </a:xfrm>
            <a:custGeom>
              <a:avLst/>
              <a:gdLst/>
              <a:ahLst/>
              <a:cxnLst/>
              <a:rect l="l" t="t" r="r" b="b"/>
              <a:pathLst>
                <a:path w="837872" h="1050940">
                  <a:moveTo>
                    <a:pt x="32925" y="0"/>
                  </a:moveTo>
                  <a:lnTo>
                    <a:pt x="804947" y="0"/>
                  </a:lnTo>
                  <a:cubicBezTo>
                    <a:pt x="813679" y="0"/>
                    <a:pt x="822054" y="3469"/>
                    <a:pt x="828229" y="9643"/>
                  </a:cubicBezTo>
                  <a:cubicBezTo>
                    <a:pt x="834403" y="15818"/>
                    <a:pt x="837872" y="24193"/>
                    <a:pt x="837872" y="32925"/>
                  </a:cubicBezTo>
                  <a:lnTo>
                    <a:pt x="837872" y="1018015"/>
                  </a:lnTo>
                  <a:cubicBezTo>
                    <a:pt x="837872" y="1036199"/>
                    <a:pt x="823131" y="1050940"/>
                    <a:pt x="804947" y="1050940"/>
                  </a:cubicBezTo>
                  <a:lnTo>
                    <a:pt x="32925" y="1050940"/>
                  </a:lnTo>
                  <a:cubicBezTo>
                    <a:pt x="24193" y="1050940"/>
                    <a:pt x="15818" y="1047471"/>
                    <a:pt x="9643" y="1041297"/>
                  </a:cubicBezTo>
                  <a:cubicBezTo>
                    <a:pt x="3469" y="1035122"/>
                    <a:pt x="0" y="1026748"/>
                    <a:pt x="0" y="1018015"/>
                  </a:cubicBezTo>
                  <a:lnTo>
                    <a:pt x="0" y="32925"/>
                  </a:lnTo>
                  <a:cubicBezTo>
                    <a:pt x="0" y="24193"/>
                    <a:pt x="3469" y="15818"/>
                    <a:pt x="9643" y="9643"/>
                  </a:cubicBezTo>
                  <a:cubicBezTo>
                    <a:pt x="15818" y="3469"/>
                    <a:pt x="24193" y="0"/>
                    <a:pt x="32925" y="0"/>
                  </a:cubicBezTo>
                  <a:close/>
                </a:path>
              </a:pathLst>
            </a:custGeom>
            <a:blipFill>
              <a:blip r:embed="rId5"/>
              <a:stretch>
                <a:fillRect l="-20904" r="-20904"/>
              </a:stretch>
            </a:blipFill>
            <a:ln w="28575" cap="rnd">
              <a:solidFill>
                <a:srgbClr val="FFDE5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529182" y="3063272"/>
            <a:ext cx="3730118" cy="4678676"/>
            <a:chOff x="0" y="0"/>
            <a:chExt cx="837872" cy="1050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7872" cy="1050940"/>
            </a:xfrm>
            <a:custGeom>
              <a:avLst/>
              <a:gdLst/>
              <a:ahLst/>
              <a:cxnLst/>
              <a:rect l="l" t="t" r="r" b="b"/>
              <a:pathLst>
                <a:path w="837872" h="1050940">
                  <a:moveTo>
                    <a:pt x="47737" y="0"/>
                  </a:moveTo>
                  <a:lnTo>
                    <a:pt x="790135" y="0"/>
                  </a:lnTo>
                  <a:cubicBezTo>
                    <a:pt x="802796" y="0"/>
                    <a:pt x="814938" y="5029"/>
                    <a:pt x="823890" y="13982"/>
                  </a:cubicBezTo>
                  <a:cubicBezTo>
                    <a:pt x="832843" y="22934"/>
                    <a:pt x="837872" y="35076"/>
                    <a:pt x="837872" y="47737"/>
                  </a:cubicBezTo>
                  <a:lnTo>
                    <a:pt x="837872" y="1003203"/>
                  </a:lnTo>
                  <a:cubicBezTo>
                    <a:pt x="837872" y="1029568"/>
                    <a:pt x="816499" y="1050940"/>
                    <a:pt x="790135" y="1050940"/>
                  </a:cubicBezTo>
                  <a:lnTo>
                    <a:pt x="47737" y="1050940"/>
                  </a:lnTo>
                  <a:cubicBezTo>
                    <a:pt x="35076" y="1050940"/>
                    <a:pt x="22934" y="1045911"/>
                    <a:pt x="13982" y="1036958"/>
                  </a:cubicBezTo>
                  <a:cubicBezTo>
                    <a:pt x="5029" y="1028006"/>
                    <a:pt x="0" y="1015864"/>
                    <a:pt x="0" y="1003203"/>
                  </a:cubicBezTo>
                  <a:lnTo>
                    <a:pt x="0" y="47737"/>
                  </a:lnTo>
                  <a:cubicBezTo>
                    <a:pt x="0" y="35076"/>
                    <a:pt x="5029" y="22934"/>
                    <a:pt x="13982" y="13982"/>
                  </a:cubicBezTo>
                  <a:cubicBezTo>
                    <a:pt x="22934" y="5029"/>
                    <a:pt x="35076" y="0"/>
                    <a:pt x="47737" y="0"/>
                  </a:cubicBezTo>
                  <a:close/>
                </a:path>
              </a:pathLst>
            </a:custGeom>
            <a:blipFill>
              <a:blip r:embed="rId6"/>
              <a:stretch>
                <a:fillRect l="-15654" r="-15654"/>
              </a:stretch>
            </a:blipFill>
            <a:ln w="28575" cap="rnd">
              <a:solidFill>
                <a:srgbClr val="FFDE5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334921" y="4241962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0" y="0"/>
                </a:moveTo>
                <a:lnTo>
                  <a:pt x="0" y="0"/>
                </a:lnTo>
                <a:lnTo>
                  <a:pt x="0" y="422072"/>
                </a:lnTo>
                <a:lnTo>
                  <a:pt x="419770" y="422072"/>
                </a:lnTo>
                <a:lnTo>
                  <a:pt x="419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248903" y="2739422"/>
            <a:ext cx="1892136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35511" y="2739422"/>
            <a:ext cx="4710400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3413" y="4187318"/>
            <a:ext cx="6412219" cy="351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5"/>
              </a:lnSpc>
            </a:pPr>
            <a:r>
              <a:rPr lang="en-US" sz="245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400+ accident deaths across Romania in 2023</a:t>
            </a:r>
          </a:p>
          <a:p>
            <a:pPr algn="just">
              <a:lnSpc>
                <a:spcPts val="3435"/>
              </a:lnSpc>
            </a:pPr>
            <a:endParaRPr lang="en-US" sz="2453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just">
              <a:lnSpc>
                <a:spcPts val="3435"/>
              </a:lnSpc>
            </a:pPr>
            <a:r>
              <a:rPr lang="en-US" sz="245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Emergency vehicles lose critical seconds slowing down.</a:t>
            </a:r>
          </a:p>
          <a:p>
            <a:pPr algn="just">
              <a:lnSpc>
                <a:spcPts val="3435"/>
              </a:lnSpc>
            </a:pPr>
            <a:endParaRPr lang="en-US" sz="2453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just">
              <a:lnSpc>
                <a:spcPts val="3435"/>
              </a:lnSpc>
            </a:pPr>
            <a:r>
              <a:rPr lang="en-US" sz="245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Traditional bumps damage suspensions.</a:t>
            </a:r>
          </a:p>
          <a:p>
            <a:pPr algn="just">
              <a:lnSpc>
                <a:spcPts val="3715"/>
              </a:lnSpc>
              <a:spcBef>
                <a:spcPct val="0"/>
              </a:spcBef>
            </a:pPr>
            <a:endParaRPr lang="en-US" sz="2453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3" name="Freeform 13"/>
          <p:cNvSpPr/>
          <p:nvPr/>
        </p:nvSpPr>
        <p:spPr>
          <a:xfrm flipH="1">
            <a:off x="1334921" y="5580660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0" y="0"/>
                </a:moveTo>
                <a:lnTo>
                  <a:pt x="0" y="0"/>
                </a:lnTo>
                <a:lnTo>
                  <a:pt x="0" y="422073"/>
                </a:lnTo>
                <a:lnTo>
                  <a:pt x="419770" y="422073"/>
                </a:lnTo>
                <a:lnTo>
                  <a:pt x="419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1334921" y="6773972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0" y="0"/>
                </a:moveTo>
                <a:lnTo>
                  <a:pt x="0" y="0"/>
                </a:lnTo>
                <a:lnTo>
                  <a:pt x="0" y="422073"/>
                </a:lnTo>
                <a:lnTo>
                  <a:pt x="419770" y="422073"/>
                </a:lnTo>
                <a:lnTo>
                  <a:pt x="419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5523174" y="0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2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2" y="10035008"/>
                </a:lnTo>
                <a:lnTo>
                  <a:pt x="9980272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0978794" y="685359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1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1" y="10035008"/>
                </a:lnTo>
                <a:lnTo>
                  <a:pt x="9980271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488924" y="1782435"/>
            <a:ext cx="4548473" cy="3361065"/>
            <a:chOff x="0" y="0"/>
            <a:chExt cx="704677" cy="5207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4677" cy="520717"/>
            </a:xfrm>
            <a:custGeom>
              <a:avLst/>
              <a:gdLst/>
              <a:ahLst/>
              <a:cxnLst/>
              <a:rect l="l" t="t" r="r" b="b"/>
              <a:pathLst>
                <a:path w="704677" h="520717">
                  <a:moveTo>
                    <a:pt x="39148" y="0"/>
                  </a:moveTo>
                  <a:lnTo>
                    <a:pt x="665529" y="0"/>
                  </a:lnTo>
                  <a:cubicBezTo>
                    <a:pt x="675912" y="0"/>
                    <a:pt x="685870" y="4125"/>
                    <a:pt x="693211" y="11466"/>
                  </a:cubicBezTo>
                  <a:cubicBezTo>
                    <a:pt x="700553" y="18808"/>
                    <a:pt x="704677" y="28765"/>
                    <a:pt x="704677" y="39148"/>
                  </a:cubicBezTo>
                  <a:lnTo>
                    <a:pt x="704677" y="481569"/>
                  </a:lnTo>
                  <a:cubicBezTo>
                    <a:pt x="704677" y="491952"/>
                    <a:pt x="700553" y="501909"/>
                    <a:pt x="693211" y="509251"/>
                  </a:cubicBezTo>
                  <a:cubicBezTo>
                    <a:pt x="685870" y="516592"/>
                    <a:pt x="675912" y="520717"/>
                    <a:pt x="665529" y="520717"/>
                  </a:cubicBezTo>
                  <a:lnTo>
                    <a:pt x="39148" y="520717"/>
                  </a:lnTo>
                  <a:cubicBezTo>
                    <a:pt x="28765" y="520717"/>
                    <a:pt x="18808" y="516592"/>
                    <a:pt x="11466" y="509251"/>
                  </a:cubicBezTo>
                  <a:cubicBezTo>
                    <a:pt x="4125" y="501909"/>
                    <a:pt x="0" y="491952"/>
                    <a:pt x="0" y="481569"/>
                  </a:cubicBezTo>
                  <a:lnTo>
                    <a:pt x="0" y="39148"/>
                  </a:lnTo>
                  <a:cubicBezTo>
                    <a:pt x="0" y="28765"/>
                    <a:pt x="4125" y="18808"/>
                    <a:pt x="11466" y="11466"/>
                  </a:cubicBezTo>
                  <a:cubicBezTo>
                    <a:pt x="18808" y="4125"/>
                    <a:pt x="28765" y="0"/>
                    <a:pt x="39148" y="0"/>
                  </a:cubicBezTo>
                  <a:close/>
                </a:path>
              </a:pathLst>
            </a:custGeom>
            <a:blipFill>
              <a:blip r:embed="rId5"/>
              <a:stretch>
                <a:fillRect l="-5420" r="-5420"/>
              </a:stretch>
            </a:blipFill>
            <a:ln w="28575" cap="rnd">
              <a:solidFill>
                <a:srgbClr val="FFDE5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88924" y="5554827"/>
            <a:ext cx="4548473" cy="2960917"/>
            <a:chOff x="0" y="0"/>
            <a:chExt cx="704677" cy="4587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4677" cy="458724"/>
            </a:xfrm>
            <a:custGeom>
              <a:avLst/>
              <a:gdLst/>
              <a:ahLst/>
              <a:cxnLst/>
              <a:rect l="l" t="t" r="r" b="b"/>
              <a:pathLst>
                <a:path w="704677" h="458724">
                  <a:moveTo>
                    <a:pt x="39148" y="0"/>
                  </a:moveTo>
                  <a:lnTo>
                    <a:pt x="665529" y="0"/>
                  </a:lnTo>
                  <a:cubicBezTo>
                    <a:pt x="675912" y="0"/>
                    <a:pt x="685870" y="4125"/>
                    <a:pt x="693211" y="11466"/>
                  </a:cubicBezTo>
                  <a:cubicBezTo>
                    <a:pt x="700553" y="18808"/>
                    <a:pt x="704677" y="28765"/>
                    <a:pt x="704677" y="39148"/>
                  </a:cubicBezTo>
                  <a:lnTo>
                    <a:pt x="704677" y="419575"/>
                  </a:lnTo>
                  <a:cubicBezTo>
                    <a:pt x="704677" y="429958"/>
                    <a:pt x="700553" y="439916"/>
                    <a:pt x="693211" y="447257"/>
                  </a:cubicBezTo>
                  <a:cubicBezTo>
                    <a:pt x="685870" y="454599"/>
                    <a:pt x="675912" y="458724"/>
                    <a:pt x="665529" y="458724"/>
                  </a:cubicBezTo>
                  <a:lnTo>
                    <a:pt x="39148" y="458724"/>
                  </a:lnTo>
                  <a:cubicBezTo>
                    <a:pt x="28765" y="458724"/>
                    <a:pt x="18808" y="454599"/>
                    <a:pt x="11466" y="447257"/>
                  </a:cubicBezTo>
                  <a:cubicBezTo>
                    <a:pt x="4125" y="439916"/>
                    <a:pt x="0" y="429958"/>
                    <a:pt x="0" y="419575"/>
                  </a:cubicBezTo>
                  <a:lnTo>
                    <a:pt x="0" y="39148"/>
                  </a:lnTo>
                  <a:cubicBezTo>
                    <a:pt x="0" y="28765"/>
                    <a:pt x="4125" y="18808"/>
                    <a:pt x="11466" y="11466"/>
                  </a:cubicBezTo>
                  <a:cubicBezTo>
                    <a:pt x="18808" y="4125"/>
                    <a:pt x="28765" y="0"/>
                    <a:pt x="39148" y="0"/>
                  </a:cubicBezTo>
                  <a:close/>
                </a:path>
              </a:pathLst>
            </a:custGeom>
            <a:blipFill>
              <a:blip r:embed="rId6"/>
              <a:stretch>
                <a:fillRect l="-8252" r="-8252"/>
              </a:stretch>
            </a:blipFill>
            <a:ln w="28575" cap="rnd">
              <a:solidFill>
                <a:srgbClr val="FFDE5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8310066" y="3208335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0" y="0"/>
                </a:moveTo>
                <a:lnTo>
                  <a:pt x="0" y="0"/>
                </a:lnTo>
                <a:lnTo>
                  <a:pt x="0" y="422072"/>
                </a:lnTo>
                <a:lnTo>
                  <a:pt x="419770" y="422072"/>
                </a:lnTo>
                <a:lnTo>
                  <a:pt x="419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8310066" y="5101296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0" y="0"/>
                </a:moveTo>
                <a:lnTo>
                  <a:pt x="0" y="0"/>
                </a:lnTo>
                <a:lnTo>
                  <a:pt x="0" y="422073"/>
                </a:lnTo>
                <a:lnTo>
                  <a:pt x="419770" y="422073"/>
                </a:lnTo>
                <a:lnTo>
                  <a:pt x="419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8310066" y="6822305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0" y="0"/>
                </a:moveTo>
                <a:lnTo>
                  <a:pt x="0" y="0"/>
                </a:lnTo>
                <a:lnTo>
                  <a:pt x="0" y="422073"/>
                </a:lnTo>
                <a:lnTo>
                  <a:pt x="419770" y="422073"/>
                </a:lnTo>
                <a:lnTo>
                  <a:pt x="419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310066" y="1458585"/>
            <a:ext cx="1935079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93417" y="1458585"/>
            <a:ext cx="4008340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67103" y="3133854"/>
            <a:ext cx="5686495" cy="67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Adaptive Response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67103" y="3615243"/>
            <a:ext cx="7391678" cy="53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4"/>
              </a:lnSpc>
              <a:spcBef>
                <a:spcPct val="0"/>
              </a:spcBef>
            </a:pPr>
            <a:r>
              <a:rPr lang="en-US" sz="268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Legal speeds results in a perfectly flat road.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67103" y="5026815"/>
            <a:ext cx="3703833" cy="67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Instant Reaction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67103" y="5508205"/>
            <a:ext cx="7391678" cy="53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4"/>
              </a:lnSpc>
              <a:spcBef>
                <a:spcPct val="0"/>
              </a:spcBef>
            </a:pPr>
            <a:r>
              <a:rPr lang="en-US" sz="268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AI surveillance camera detects speed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67103" y="6747824"/>
            <a:ext cx="3703833" cy="67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Traffic lights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67103" y="7229214"/>
            <a:ext cx="7391678" cy="53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4"/>
              </a:lnSpc>
              <a:spcBef>
                <a:spcPct val="0"/>
              </a:spcBef>
            </a:pPr>
            <a:r>
              <a:rPr lang="en-US" sz="268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 case of high speeds the traffic lights go red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804966" y="-454842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2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2" y="10035008"/>
                </a:lnTo>
                <a:lnTo>
                  <a:pt x="9980272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3570029" y="5143500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1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1" y="10035008"/>
                </a:lnTo>
                <a:lnTo>
                  <a:pt x="9980271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18545" y="3579107"/>
            <a:ext cx="4656761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Key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8545" y="4342303"/>
            <a:ext cx="4277982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Features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7603848" y="3093661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1" y="0"/>
                </a:moveTo>
                <a:lnTo>
                  <a:pt x="0" y="0"/>
                </a:lnTo>
                <a:lnTo>
                  <a:pt x="0" y="422072"/>
                </a:lnTo>
                <a:lnTo>
                  <a:pt x="419771" y="422072"/>
                </a:lnTo>
                <a:lnTo>
                  <a:pt x="419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360885" y="2988886"/>
            <a:ext cx="8097896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Servo motors designed for high torque with worm gear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7603848" y="4216673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1" y="0"/>
                </a:moveTo>
                <a:lnTo>
                  <a:pt x="0" y="0"/>
                </a:lnTo>
                <a:lnTo>
                  <a:pt x="0" y="422073"/>
                </a:lnTo>
                <a:lnTo>
                  <a:pt x="419771" y="422073"/>
                </a:lnTo>
                <a:lnTo>
                  <a:pt x="419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360885" y="4111898"/>
            <a:ext cx="7955334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Heavy Load Capacity to  support trucks and buses.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7603848" y="5342438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1" y="0"/>
                </a:moveTo>
                <a:lnTo>
                  <a:pt x="0" y="0"/>
                </a:lnTo>
                <a:lnTo>
                  <a:pt x="0" y="422072"/>
                </a:lnTo>
                <a:lnTo>
                  <a:pt x="419771" y="422072"/>
                </a:lnTo>
                <a:lnTo>
                  <a:pt x="419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360885" y="5237663"/>
            <a:ext cx="7476357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IP68 Weather Sealed mechanism for water protection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7603848" y="6468202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1" y="0"/>
                </a:moveTo>
                <a:lnTo>
                  <a:pt x="0" y="0"/>
                </a:lnTo>
                <a:lnTo>
                  <a:pt x="0" y="422073"/>
                </a:lnTo>
                <a:lnTo>
                  <a:pt x="419771" y="422073"/>
                </a:lnTo>
                <a:lnTo>
                  <a:pt x="419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60885" y="6363427"/>
            <a:ext cx="7476357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It reacts to the road conditions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478247" y="-550051"/>
            <a:ext cx="5084768" cy="5112656"/>
          </a:xfrm>
          <a:custGeom>
            <a:avLst/>
            <a:gdLst/>
            <a:ahLst/>
            <a:cxnLst/>
            <a:rect l="l" t="t" r="r" b="b"/>
            <a:pathLst>
              <a:path w="5084768" h="5112656">
                <a:moveTo>
                  <a:pt x="5084769" y="0"/>
                </a:moveTo>
                <a:lnTo>
                  <a:pt x="0" y="0"/>
                </a:lnTo>
                <a:lnTo>
                  <a:pt x="0" y="5112655"/>
                </a:lnTo>
                <a:lnTo>
                  <a:pt x="5084769" y="5112655"/>
                </a:lnTo>
                <a:lnTo>
                  <a:pt x="5084769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3283602" y="5720415"/>
            <a:ext cx="5004398" cy="5031845"/>
          </a:xfrm>
          <a:custGeom>
            <a:avLst/>
            <a:gdLst/>
            <a:ahLst/>
            <a:cxnLst/>
            <a:rect l="l" t="t" r="r" b="b"/>
            <a:pathLst>
              <a:path w="5004398" h="5031845">
                <a:moveTo>
                  <a:pt x="5004398" y="0"/>
                </a:moveTo>
                <a:lnTo>
                  <a:pt x="0" y="0"/>
                </a:lnTo>
                <a:lnTo>
                  <a:pt x="0" y="5031845"/>
                </a:lnTo>
                <a:lnTo>
                  <a:pt x="5004398" y="5031845"/>
                </a:lnTo>
                <a:lnTo>
                  <a:pt x="5004398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580657" y="3372284"/>
            <a:ext cx="4777349" cy="4078662"/>
          </a:xfrm>
          <a:custGeom>
            <a:avLst/>
            <a:gdLst/>
            <a:ahLst/>
            <a:cxnLst/>
            <a:rect l="l" t="t" r="r" b="b"/>
            <a:pathLst>
              <a:path w="4777349" h="4078662">
                <a:moveTo>
                  <a:pt x="0" y="0"/>
                </a:moveTo>
                <a:lnTo>
                  <a:pt x="4777349" y="0"/>
                </a:lnTo>
                <a:lnTo>
                  <a:pt x="4777349" y="4078662"/>
                </a:lnTo>
                <a:lnTo>
                  <a:pt x="0" y="4078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rnd">
            <a:solidFill>
              <a:srgbClr val="FFDE59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5212452" cy="4974778"/>
          </a:xfrm>
          <a:custGeom>
            <a:avLst/>
            <a:gdLst/>
            <a:ahLst/>
            <a:cxnLst/>
            <a:rect l="l" t="t" r="r" b="b"/>
            <a:pathLst>
              <a:path w="5212452" h="4974778">
                <a:moveTo>
                  <a:pt x="0" y="0"/>
                </a:moveTo>
                <a:lnTo>
                  <a:pt x="5212452" y="0"/>
                </a:lnTo>
                <a:lnTo>
                  <a:pt x="5212452" y="4974778"/>
                </a:lnTo>
                <a:lnTo>
                  <a:pt x="0" y="497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66675" cap="rnd">
            <a:solidFill>
              <a:srgbClr val="FFDE59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697511" y="4362686"/>
            <a:ext cx="5561789" cy="4895614"/>
          </a:xfrm>
          <a:custGeom>
            <a:avLst/>
            <a:gdLst/>
            <a:ahLst/>
            <a:cxnLst/>
            <a:rect l="l" t="t" r="r" b="b"/>
            <a:pathLst>
              <a:path w="5561789" h="4895614">
                <a:moveTo>
                  <a:pt x="0" y="0"/>
                </a:moveTo>
                <a:lnTo>
                  <a:pt x="5561789" y="0"/>
                </a:lnTo>
                <a:lnTo>
                  <a:pt x="5561789" y="4895614"/>
                </a:lnTo>
                <a:lnTo>
                  <a:pt x="0" y="4895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66675" cap="rnd">
            <a:solidFill>
              <a:srgbClr val="FFDE59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33361" y="704850"/>
            <a:ext cx="6421279" cy="136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COMPETITION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8307729" y="251992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1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1" y="10035008"/>
                </a:lnTo>
                <a:lnTo>
                  <a:pt x="9980271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4917331" y="1625163"/>
            <a:ext cx="7248909" cy="7288666"/>
          </a:xfrm>
          <a:custGeom>
            <a:avLst/>
            <a:gdLst/>
            <a:ahLst/>
            <a:cxnLst/>
            <a:rect l="l" t="t" r="r" b="b"/>
            <a:pathLst>
              <a:path w="7248909" h="7288666">
                <a:moveTo>
                  <a:pt x="7248910" y="0"/>
                </a:moveTo>
                <a:lnTo>
                  <a:pt x="0" y="0"/>
                </a:lnTo>
                <a:lnTo>
                  <a:pt x="0" y="7288666"/>
                </a:lnTo>
                <a:lnTo>
                  <a:pt x="7248910" y="7288666"/>
                </a:lnTo>
                <a:lnTo>
                  <a:pt x="724891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190695" y="5430973"/>
            <a:ext cx="4636586" cy="3089125"/>
          </a:xfrm>
          <a:custGeom>
            <a:avLst/>
            <a:gdLst/>
            <a:ahLst/>
            <a:cxnLst/>
            <a:rect l="l" t="t" r="r" b="b"/>
            <a:pathLst>
              <a:path w="4636586" h="3089125">
                <a:moveTo>
                  <a:pt x="0" y="0"/>
                </a:moveTo>
                <a:lnTo>
                  <a:pt x="4636586" y="0"/>
                </a:lnTo>
                <a:lnTo>
                  <a:pt x="4636586" y="3089125"/>
                </a:lnTo>
                <a:lnTo>
                  <a:pt x="0" y="308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051857" y="97307"/>
            <a:ext cx="9359586" cy="6239724"/>
          </a:xfrm>
          <a:custGeom>
            <a:avLst/>
            <a:gdLst/>
            <a:ahLst/>
            <a:cxnLst/>
            <a:rect l="l" t="t" r="r" b="b"/>
            <a:pathLst>
              <a:path w="9359586" h="6239724">
                <a:moveTo>
                  <a:pt x="0" y="0"/>
                </a:moveTo>
                <a:lnTo>
                  <a:pt x="9359586" y="0"/>
                </a:lnTo>
                <a:lnTo>
                  <a:pt x="9359586" y="6239724"/>
                </a:lnTo>
                <a:lnTo>
                  <a:pt x="0" y="6239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933689" y="3823335"/>
            <a:ext cx="8743405" cy="90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Integrates</a:t>
            </a:r>
            <a:r>
              <a:rPr lang="en-US" sz="2399" b="1">
                <a:solidFill>
                  <a:srgbClr val="00BF63"/>
                </a:solidFill>
                <a:latin typeface="Agrandir Bold"/>
                <a:ea typeface="Agrandir Bold"/>
                <a:cs typeface="Agrandir Bold"/>
                <a:sym typeface="Agrandir Bold"/>
              </a:rPr>
              <a:t> Intelligent Transport Systems and detection</a:t>
            </a:r>
            <a:r>
              <a:rPr lang="en-US" sz="23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but</a:t>
            </a:r>
            <a:r>
              <a:rPr lang="en-US" sz="2399" b="1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lacks enforcement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92806" y="7619165"/>
            <a:ext cx="8370688" cy="90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BF63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Proven and efficient</a:t>
            </a:r>
            <a:r>
              <a:rPr lang="en-US" sz="23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physcal product, but </a:t>
            </a:r>
            <a:r>
              <a:rPr lang="en-US" sz="2399" b="1">
                <a:solidFill>
                  <a:srgbClr val="FF3131"/>
                </a:solidFill>
                <a:latin typeface="Agrandir Bold"/>
                <a:ea typeface="Agrandir Bold"/>
                <a:cs typeface="Agrandir Bold"/>
                <a:sym typeface="Agrandir Bold"/>
              </a:rPr>
              <a:t>expensive and rudimentar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752008" y="-135927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2" y="0"/>
                </a:moveTo>
                <a:lnTo>
                  <a:pt x="0" y="0"/>
                </a:lnTo>
                <a:lnTo>
                  <a:pt x="0" y="10035007"/>
                </a:lnTo>
                <a:lnTo>
                  <a:pt x="9980272" y="10035007"/>
                </a:lnTo>
                <a:lnTo>
                  <a:pt x="9980272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4028337" y="-249575"/>
            <a:ext cx="7248909" cy="7288666"/>
          </a:xfrm>
          <a:custGeom>
            <a:avLst/>
            <a:gdLst/>
            <a:ahLst/>
            <a:cxnLst/>
            <a:rect l="l" t="t" r="r" b="b"/>
            <a:pathLst>
              <a:path w="7248909" h="7288666">
                <a:moveTo>
                  <a:pt x="7248910" y="0"/>
                </a:moveTo>
                <a:lnTo>
                  <a:pt x="0" y="0"/>
                </a:lnTo>
                <a:lnTo>
                  <a:pt x="0" y="7288666"/>
                </a:lnTo>
                <a:lnTo>
                  <a:pt x="7248910" y="7288666"/>
                </a:lnTo>
                <a:lnTo>
                  <a:pt x="724891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776444" y="6306601"/>
            <a:ext cx="4206902" cy="4229975"/>
          </a:xfrm>
          <a:custGeom>
            <a:avLst/>
            <a:gdLst/>
            <a:ahLst/>
            <a:cxnLst/>
            <a:rect l="l" t="t" r="r" b="b"/>
            <a:pathLst>
              <a:path w="4206902" h="4229975">
                <a:moveTo>
                  <a:pt x="4206902" y="0"/>
                </a:moveTo>
                <a:lnTo>
                  <a:pt x="0" y="0"/>
                </a:lnTo>
                <a:lnTo>
                  <a:pt x="0" y="4229974"/>
                </a:lnTo>
                <a:lnTo>
                  <a:pt x="4206902" y="4229974"/>
                </a:lnTo>
                <a:lnTo>
                  <a:pt x="4206902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3570029" y="5143500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1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1" y="10035008"/>
                </a:lnTo>
                <a:lnTo>
                  <a:pt x="998027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780347" y="1028700"/>
            <a:ext cx="12478953" cy="3852877"/>
          </a:xfrm>
          <a:custGeom>
            <a:avLst/>
            <a:gdLst/>
            <a:ahLst/>
            <a:cxnLst/>
            <a:rect l="l" t="t" r="r" b="b"/>
            <a:pathLst>
              <a:path w="12478953" h="3852877">
                <a:moveTo>
                  <a:pt x="0" y="0"/>
                </a:moveTo>
                <a:lnTo>
                  <a:pt x="12478953" y="0"/>
                </a:lnTo>
                <a:lnTo>
                  <a:pt x="12478953" y="3852877"/>
                </a:lnTo>
                <a:lnTo>
                  <a:pt x="0" y="3852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6675" cap="rnd">
            <a:solidFill>
              <a:srgbClr val="FFDE59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5389924"/>
            <a:ext cx="12631432" cy="3868376"/>
          </a:xfrm>
          <a:custGeom>
            <a:avLst/>
            <a:gdLst/>
            <a:ahLst/>
            <a:cxnLst/>
            <a:rect l="l" t="t" r="r" b="b"/>
            <a:pathLst>
              <a:path w="12631432" h="3868376">
                <a:moveTo>
                  <a:pt x="0" y="0"/>
                </a:moveTo>
                <a:lnTo>
                  <a:pt x="12631432" y="0"/>
                </a:lnTo>
                <a:lnTo>
                  <a:pt x="12631432" y="3868376"/>
                </a:lnTo>
                <a:lnTo>
                  <a:pt x="0" y="3868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rnd">
            <a:solidFill>
              <a:srgbClr val="FFDE59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5233133" y="-65784"/>
            <a:ext cx="7248909" cy="7288666"/>
          </a:xfrm>
          <a:custGeom>
            <a:avLst/>
            <a:gdLst/>
            <a:ahLst/>
            <a:cxnLst/>
            <a:rect l="l" t="t" r="r" b="b"/>
            <a:pathLst>
              <a:path w="7248909" h="7288666">
                <a:moveTo>
                  <a:pt x="7248910" y="0"/>
                </a:moveTo>
                <a:lnTo>
                  <a:pt x="0" y="0"/>
                </a:lnTo>
                <a:lnTo>
                  <a:pt x="0" y="7288666"/>
                </a:lnTo>
                <a:lnTo>
                  <a:pt x="7248910" y="7288666"/>
                </a:lnTo>
                <a:lnTo>
                  <a:pt x="724891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0978794" y="685359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1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1" y="10035008"/>
                </a:lnTo>
                <a:lnTo>
                  <a:pt x="9980271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154461" y="704850"/>
            <a:ext cx="5737222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Choose Us?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2469" y="704850"/>
            <a:ext cx="2379195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Why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579" y="3754482"/>
            <a:ext cx="5231941" cy="581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4"/>
              </a:lnSpc>
              <a:spcBef>
                <a:spcPct val="0"/>
              </a:spcBef>
            </a:pPr>
            <a:r>
              <a:rPr lang="en-US" sz="298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Zero delay for emergencies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1981240" y="6490392"/>
            <a:ext cx="4206902" cy="4229975"/>
          </a:xfrm>
          <a:custGeom>
            <a:avLst/>
            <a:gdLst/>
            <a:ahLst/>
            <a:cxnLst/>
            <a:rect l="l" t="t" r="r" b="b"/>
            <a:pathLst>
              <a:path w="4206902" h="4229975">
                <a:moveTo>
                  <a:pt x="4206902" y="0"/>
                </a:moveTo>
                <a:lnTo>
                  <a:pt x="0" y="0"/>
                </a:lnTo>
                <a:lnTo>
                  <a:pt x="0" y="4229975"/>
                </a:lnTo>
                <a:lnTo>
                  <a:pt x="4206902" y="4229975"/>
                </a:lnTo>
                <a:lnTo>
                  <a:pt x="4206902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3324579" y="3050099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1" y="0"/>
                </a:moveTo>
                <a:lnTo>
                  <a:pt x="0" y="0"/>
                </a:lnTo>
                <a:lnTo>
                  <a:pt x="0" y="422073"/>
                </a:lnTo>
                <a:lnTo>
                  <a:pt x="419771" y="422073"/>
                </a:lnTo>
                <a:lnTo>
                  <a:pt x="419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995435" y="2848818"/>
            <a:ext cx="4738758" cy="75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Emergency Access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40322" y="6259194"/>
            <a:ext cx="6663176" cy="581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4"/>
              </a:lnSpc>
              <a:spcBef>
                <a:spcPct val="0"/>
              </a:spcBef>
            </a:pPr>
            <a:r>
              <a:rPr lang="en-US" sz="298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Kids, pets, and pedestrians are safe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5240322" y="5554812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0" y="0"/>
                </a:moveTo>
                <a:lnTo>
                  <a:pt x="0" y="0"/>
                </a:lnTo>
                <a:lnTo>
                  <a:pt x="0" y="422072"/>
                </a:lnTo>
                <a:lnTo>
                  <a:pt x="419770" y="422072"/>
                </a:lnTo>
                <a:lnTo>
                  <a:pt x="419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22067" y="5299757"/>
            <a:ext cx="6005997" cy="75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 Neighbourhood-Friendly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53898" y="8287292"/>
            <a:ext cx="8018076" cy="110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4"/>
              </a:lnSpc>
            </a:pPr>
            <a:r>
              <a:rPr lang="en-US" sz="298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Integrates with future autonomous </a:t>
            </a:r>
          </a:p>
          <a:p>
            <a:pPr algn="just">
              <a:lnSpc>
                <a:spcPts val="4184"/>
              </a:lnSpc>
              <a:spcBef>
                <a:spcPct val="0"/>
              </a:spcBef>
            </a:pPr>
            <a:r>
              <a:rPr lang="en-US" sz="298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vehicle networks.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9175550" y="7581590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1" y="0"/>
                </a:moveTo>
                <a:lnTo>
                  <a:pt x="0" y="0"/>
                </a:lnTo>
                <a:lnTo>
                  <a:pt x="0" y="422073"/>
                </a:lnTo>
                <a:lnTo>
                  <a:pt x="419771" y="422073"/>
                </a:lnTo>
                <a:lnTo>
                  <a:pt x="419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023072" y="7326536"/>
            <a:ext cx="4380949" cy="75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 Smart Investment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5523174" y="0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2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2" y="10035008"/>
                </a:lnTo>
                <a:lnTo>
                  <a:pt x="9980272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9963670" y="-776708"/>
            <a:ext cx="9980271" cy="10035008"/>
          </a:xfrm>
          <a:custGeom>
            <a:avLst/>
            <a:gdLst/>
            <a:ahLst/>
            <a:cxnLst/>
            <a:rect l="l" t="t" r="r" b="b"/>
            <a:pathLst>
              <a:path w="9980271" h="10035008">
                <a:moveTo>
                  <a:pt x="9980271" y="0"/>
                </a:moveTo>
                <a:lnTo>
                  <a:pt x="0" y="0"/>
                </a:lnTo>
                <a:lnTo>
                  <a:pt x="0" y="10035008"/>
                </a:lnTo>
                <a:lnTo>
                  <a:pt x="9980271" y="10035008"/>
                </a:lnTo>
                <a:lnTo>
                  <a:pt x="9980271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9144000" y="3112487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0" y="0"/>
                </a:moveTo>
                <a:lnTo>
                  <a:pt x="0" y="0"/>
                </a:lnTo>
                <a:lnTo>
                  <a:pt x="0" y="422073"/>
                </a:lnTo>
                <a:lnTo>
                  <a:pt x="419770" y="422073"/>
                </a:lnTo>
                <a:lnTo>
                  <a:pt x="419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9144000" y="5262591"/>
            <a:ext cx="419770" cy="422072"/>
          </a:xfrm>
          <a:custGeom>
            <a:avLst/>
            <a:gdLst/>
            <a:ahLst/>
            <a:cxnLst/>
            <a:rect l="l" t="t" r="r" b="b"/>
            <a:pathLst>
              <a:path w="419770" h="422072">
                <a:moveTo>
                  <a:pt x="419770" y="0"/>
                </a:moveTo>
                <a:lnTo>
                  <a:pt x="0" y="0"/>
                </a:lnTo>
                <a:lnTo>
                  <a:pt x="0" y="422072"/>
                </a:lnTo>
                <a:lnTo>
                  <a:pt x="419770" y="422072"/>
                </a:lnTo>
                <a:lnTo>
                  <a:pt x="4197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3746302"/>
            <a:ext cx="7499316" cy="5511998"/>
          </a:xfrm>
          <a:custGeom>
            <a:avLst/>
            <a:gdLst/>
            <a:ahLst/>
            <a:cxnLst/>
            <a:rect l="l" t="t" r="r" b="b"/>
            <a:pathLst>
              <a:path w="7499316" h="5511998">
                <a:moveTo>
                  <a:pt x="0" y="0"/>
                </a:moveTo>
                <a:lnTo>
                  <a:pt x="7499316" y="0"/>
                </a:lnTo>
                <a:lnTo>
                  <a:pt x="7499316" y="5511998"/>
                </a:lnTo>
                <a:lnTo>
                  <a:pt x="0" y="5511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rnd">
            <a:solidFill>
              <a:srgbClr val="FFDE59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353885" y="1277012"/>
            <a:ext cx="4718985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Connected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1037" y="3066581"/>
            <a:ext cx="5686495" cy="57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Real-Time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1037" y="3538446"/>
            <a:ext cx="6106913" cy="81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64"/>
              </a:lnSpc>
              <a:spcBef>
                <a:spcPct val="0"/>
              </a:spcBef>
            </a:pPr>
            <a:r>
              <a:rPr lang="en-US" sz="218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bump acts as a traffic counter, sending stats to the  dashboard.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1037" y="5216685"/>
            <a:ext cx="5686495" cy="57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DE59"/>
                </a:solidFill>
                <a:latin typeface="Agrandir"/>
                <a:ea typeface="Agrandir"/>
                <a:cs typeface="Agrandir"/>
                <a:sym typeface="Agrandir"/>
              </a:rPr>
              <a:t>Predictive Maintenance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1037" y="5688549"/>
            <a:ext cx="6106913" cy="119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64"/>
              </a:lnSpc>
              <a:spcBef>
                <a:spcPct val="0"/>
              </a:spcBef>
            </a:pPr>
            <a:r>
              <a:rPr lang="en-US" sz="218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system monitors motor loads and temperature, alerting maintenance teams before a breakdown occurs.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89049" y="1277012"/>
            <a:ext cx="2468324" cy="13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9"/>
              </a:lnSpc>
              <a:spcBef>
                <a:spcPct val="0"/>
              </a:spcBef>
            </a:pPr>
            <a:r>
              <a:rPr lang="en-US" sz="6935" b="1">
                <a:solidFill>
                  <a:srgbClr val="FFDE59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213</Words>
  <Application>Microsoft Office PowerPoint</Application>
  <PresentationFormat>Custom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Agrandir</vt:lpstr>
      <vt:lpstr>Agrandir Bold Italics</vt:lpstr>
      <vt:lpstr>Agrandir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Black Modern Building Construction Presentation</dc:title>
  <cp:lastModifiedBy>MIHAI-ȘTEFAN GHIMPU</cp:lastModifiedBy>
  <cp:revision>2</cp:revision>
  <dcterms:created xsi:type="dcterms:W3CDTF">2006-08-16T00:00:00Z</dcterms:created>
  <dcterms:modified xsi:type="dcterms:W3CDTF">2025-12-07T14:17:48Z</dcterms:modified>
  <dc:identifier>DAG6vf64HPA</dc:identifier>
</cp:coreProperties>
</file>